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71" r:id="rId5"/>
    <p:sldId id="283" r:id="rId6"/>
    <p:sldId id="300" r:id="rId7"/>
    <p:sldId id="285" r:id="rId8"/>
    <p:sldId id="268" r:id="rId9"/>
    <p:sldId id="274" r:id="rId10"/>
    <p:sldId id="286" r:id="rId11"/>
    <p:sldId id="287" r:id="rId12"/>
    <p:sldId id="314" r:id="rId13"/>
    <p:sldId id="317" r:id="rId14"/>
    <p:sldId id="318" r:id="rId15"/>
    <p:sldId id="290" r:id="rId16"/>
    <p:sldId id="270" r:id="rId17"/>
    <p:sldId id="316" r:id="rId18"/>
    <p:sldId id="265" r:id="rId19"/>
    <p:sldId id="301" r:id="rId20"/>
    <p:sldId id="302" r:id="rId21"/>
    <p:sldId id="311" r:id="rId22"/>
    <p:sldId id="291" r:id="rId23"/>
    <p:sldId id="319" r:id="rId24"/>
    <p:sldId id="303" r:id="rId25"/>
    <p:sldId id="304" r:id="rId26"/>
    <p:sldId id="308" r:id="rId27"/>
    <p:sldId id="258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DF4957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9" autoAdjust="0"/>
    <p:restoredTop sz="99868" autoAdjust="0"/>
  </p:normalViewPr>
  <p:slideViewPr>
    <p:cSldViewPr snapToGrid="0" showGuides="1">
      <p:cViewPr varScale="1">
        <p:scale>
          <a:sx n="114" d="100"/>
          <a:sy n="114" d="100"/>
        </p:scale>
        <p:origin x="-114" y="-17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0817449201226"/>
          <c:y val="8.9795485478938716E-2"/>
          <c:w val="0.872149821705269"/>
          <c:h val="0.90685804182207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2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cat>
            <c:strRef>
              <c:f>Sheet1!$A$2:$A$5</c:f>
              <c:strCache>
                <c:ptCount val="1"/>
                <c:pt idx="0">
                  <c:v>1분기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0817449201226"/>
          <c:y val="8.9795485478938716E-2"/>
          <c:w val="0.872149821705269"/>
          <c:h val="0.90685804182207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2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cat>
            <c:strRef>
              <c:f>Sheet1!$A$2:$A$5</c:f>
              <c:strCache>
                <c:ptCount val="1"/>
                <c:pt idx="0">
                  <c:v>1분기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0817449201226"/>
          <c:y val="8.9795485478938716E-2"/>
          <c:w val="0.872149821705269"/>
          <c:h val="0.90685804182207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2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cat>
            <c:strRef>
              <c:f>Sheet1!$A$2:$A$5</c:f>
              <c:strCache>
                <c:ptCount val="1"/>
                <c:pt idx="0">
                  <c:v>1분기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0817449201226"/>
          <c:y val="8.9795485478938716E-2"/>
          <c:w val="0.872149821705269"/>
          <c:h val="0.90685804182207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2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cat>
            <c:strRef>
              <c:f>Sheet1!$A$2:$A$5</c:f>
              <c:strCache>
                <c:ptCount val="1"/>
                <c:pt idx="0">
                  <c:v>1분기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73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2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2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r="104" b="223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528317"/>
            <a:ext cx="12191999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" y="292100"/>
            <a:ext cx="5334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073755" y="292100"/>
            <a:ext cx="10118245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32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7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9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0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38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9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6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944CD-E4D6-40D0-A32D-4B0E14289BC0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7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730825"/>
            <a:ext cx="5099061" cy="103447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23722" y="4205597"/>
            <a:ext cx="4068278" cy="1242301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806192"/>
            <a:ext cx="4395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  <a:cs typeface="Microsoft Sans Serif" panose="020B0604020202020204" pitchFamily="34" charset="0"/>
              </a:rPr>
              <a:t>2</a:t>
            </a:r>
            <a:r>
              <a:rPr lang="ko-KR" altLang="en-US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  <a:cs typeface="Microsoft Sans Serif" panose="020B0604020202020204" pitchFamily="34" charset="0"/>
              </a:rPr>
              <a:t>차 프로젝트 발표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6208" y="4281392"/>
            <a:ext cx="3252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바다L" panose="02030600000101010101" pitchFamily="18" charset="-127"/>
                <a:ea typeface="HY바다L" panose="02030600000101010101" pitchFamily="18" charset="-127"/>
                <a:cs typeface="Microsoft Sans Serif" panose="020B0604020202020204" pitchFamily="34" charset="0"/>
              </a:rPr>
              <a:t>2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바다L" panose="02030600000101010101" pitchFamily="18" charset="-127"/>
                <a:ea typeface="HY바다L" panose="02030600000101010101" pitchFamily="18" charset="-127"/>
                <a:cs typeface="Microsoft Sans Serif" panose="020B0604020202020204" pitchFamily="34" charset="0"/>
              </a:rPr>
              <a:t>조 김성준 백상우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바다L" panose="02030600000101010101" pitchFamily="18" charset="-127"/>
              <a:ea typeface="HY바다L" panose="02030600000101010101" pitchFamily="18" charset="-127"/>
              <a:cs typeface="Microsoft Sans Serif" panose="020B0604020202020204" pitchFamily="34" charset="0"/>
            </a:endParaRPr>
          </a:p>
          <a:p>
            <a:pPr algn="r"/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바다L" panose="02030600000101010101" pitchFamily="18" charset="-127"/>
                <a:ea typeface="HY바다L" panose="02030600000101010101" pitchFamily="18" charset="-127"/>
                <a:cs typeface="Microsoft Sans Serif" panose="020B0604020202020204" pitchFamily="34" charset="0"/>
              </a:rPr>
              <a:t>유형찬 장은아 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바다L" panose="02030600000101010101" pitchFamily="18" charset="-127"/>
              <a:ea typeface="HY바다L" panose="0203060000010101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3118" y="911582"/>
            <a:ext cx="27148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구성원 및 역할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3196" y="3787875"/>
            <a:ext cx="251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백상</a:t>
            </a:r>
            <a:r>
              <a:rPr lang="ko-KR" altLang="en-US" sz="2800" b="1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우</a:t>
            </a:r>
            <a:endParaRPr lang="en-US" altLang="ko-KR" sz="1600" b="1" dirty="0">
              <a:ln>
                <a:solidFill>
                  <a:srgbClr val="F51979">
                    <a:alpha val="0"/>
                  </a:srgb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81670" y="4572100"/>
            <a:ext cx="25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선수 리스트 출력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Line-up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JDBC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연결</a:t>
            </a: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&amp; DB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연동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14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16896" y="3738732"/>
            <a:ext cx="251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유형</a:t>
            </a:r>
            <a:r>
              <a:rPr lang="ko-KR" altLang="en-US" sz="2800" b="1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찬</a:t>
            </a:r>
            <a:endParaRPr lang="en-US" altLang="ko-KR" sz="1600" b="1" dirty="0">
              <a:ln>
                <a:solidFill>
                  <a:srgbClr val="F51979">
                    <a:alpha val="0"/>
                  </a:srgb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7596" y="3731280"/>
            <a:ext cx="251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김성</a:t>
            </a:r>
            <a:r>
              <a:rPr lang="ko-KR" altLang="en-US" sz="2800" b="1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준</a:t>
            </a:r>
            <a:endParaRPr lang="en-US" altLang="ko-KR" sz="1600" b="1" dirty="0">
              <a:ln>
                <a:solidFill>
                  <a:srgbClr val="F51979">
                    <a:alpha val="0"/>
                  </a:srgb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98196" y="3731280"/>
            <a:ext cx="251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장은</a:t>
            </a:r>
            <a:r>
              <a:rPr lang="ko-KR" altLang="en-US" sz="2800" b="1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아</a:t>
            </a:r>
            <a:endParaRPr lang="en-US" altLang="ko-KR" sz="1600" b="1" dirty="0">
              <a:ln>
                <a:solidFill>
                  <a:srgbClr val="F51979">
                    <a:alpha val="0"/>
                  </a:srgb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218" name="Picture 2" descr="C:\Users\acorn\Desktop\프로젝트1\Hotplace-master_0327_1225\img\ico\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70" y="1812720"/>
            <a:ext cx="1719262" cy="16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acorn\Desktop\프로젝트1\Hotplace-master_0327_1225\img\ico\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70" y="1812720"/>
            <a:ext cx="1719262" cy="16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acorn\Desktop\프로젝트1\Hotplace-master_0327_1225\img\ico\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5" y="1812720"/>
            <a:ext cx="1719262" cy="16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corn\Desktop\프로젝트1\Hotplace-master_0327_1225\img\ico\gir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2" y="1847406"/>
            <a:ext cx="16478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023364" y="4572725"/>
            <a:ext cx="254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Ground entry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DB 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연동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DB 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정규화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개발 전반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호스팅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14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20156" y="4563299"/>
            <a:ext cx="254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선수조회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DB </a:t>
            </a: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정규화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14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25037" y="4572725"/>
            <a:ext cx="254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메뉴</a:t>
            </a:r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400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rgbClr val="F51979">
                      <a:alpha val="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UI</a:t>
            </a:r>
          </a:p>
          <a:p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z="1400" dirty="0" smtClean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14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3119" y="1431626"/>
            <a:ext cx="11492297" cy="477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76304" y="4495799"/>
            <a:ext cx="1103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119" y="911582"/>
            <a:ext cx="184219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개발환경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026" name="Picture 2" descr="C:\Users\acorn\Desktop\295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88" y="3900674"/>
            <a:ext cx="1471260" cy="147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corn\Desktop\1200px-MySQ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6" y="4014624"/>
            <a:ext cx="2402630" cy="12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50" y="2398705"/>
            <a:ext cx="1479149" cy="127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35" y="1528605"/>
            <a:ext cx="1929059" cy="17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36" y="2190553"/>
            <a:ext cx="1962097" cy="163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73" y="5023919"/>
            <a:ext cx="3935702" cy="65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50" y="3418909"/>
            <a:ext cx="3565547" cy="124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5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76304" y="4495799"/>
            <a:ext cx="1103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118" y="911582"/>
            <a:ext cx="204986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DB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명세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92062"/>
              </p:ext>
            </p:extLst>
          </p:nvPr>
        </p:nvGraphicFramePr>
        <p:xfrm>
          <a:off x="576304" y="1539875"/>
          <a:ext cx="4310020" cy="4820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145"/>
                <a:gridCol w="554145"/>
                <a:gridCol w="554145"/>
                <a:gridCol w="180419"/>
                <a:gridCol w="780407"/>
                <a:gridCol w="1686759"/>
              </a:tblGrid>
              <a:tr h="17324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</a:rPr>
                        <a:t>테이블명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rgbClr val="C00000"/>
                    </a:solidFill>
                  </a:tcPr>
                </a:tc>
              </a:tr>
              <a:tr h="173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tb_hitter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타자선수</a:t>
                      </a:r>
                      <a:r>
                        <a:rPr lang="en-US" sz="1000" u="none" strike="noStrike" dirty="0">
                          <a:effectLst/>
                        </a:rPr>
                        <a:t>DB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7324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000" u="none" strike="noStrike" dirty="0">
                          <a:effectLst/>
                        </a:rPr>
                        <a:t>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Data 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PRIMARY 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PRIMARY 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소속 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연도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int</a:t>
                      </a:r>
                      <a:r>
                        <a:rPr lang="en-US" sz="1000" u="none" strike="noStrike" dirty="0">
                          <a:effectLst/>
                        </a:rPr>
                        <a:t>(11)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PRIMARY 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시즌 연도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Overroll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오버롤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PRIMARY 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선수의 평균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49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카드타임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카드의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173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Handtype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핸드타입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핸드타입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Position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포지션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PRIMARY 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포지션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49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단타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49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Longdirve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장타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Balljubgment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선구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Baserunning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주루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49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Fielding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수비 능력치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285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Playerbattingorder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선호타순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선수 선호타순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  <a:tr h="173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Maxlevel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최대레벨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int(11)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카드 종류에 따른 최대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레벨값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924" marR="8924" marT="8924" marB="0"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84289"/>
              </p:ext>
            </p:extLst>
          </p:nvPr>
        </p:nvGraphicFramePr>
        <p:xfrm>
          <a:off x="5705476" y="1568152"/>
          <a:ext cx="5714999" cy="4733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453"/>
                <a:gridCol w="673453"/>
                <a:gridCol w="832463"/>
                <a:gridCol w="1047594"/>
                <a:gridCol w="2488036"/>
              </a:tblGrid>
              <a:tr h="251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테이블명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tb_pitcher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투수선수</a:t>
                      </a:r>
                      <a:r>
                        <a:rPr lang="en-US" sz="1100" u="none" strike="noStrike" dirty="0">
                          <a:effectLst/>
                        </a:rPr>
                        <a:t>DB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소속 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시즌 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Overroll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오버롤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선수의 평균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카드타임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9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Handtype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9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Breakingball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변화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선수 변화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능력치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제구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9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Ballpower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int</a:t>
                      </a:r>
                      <a:r>
                        <a:rPr lang="en-US" sz="1100" u="none" strike="noStrike" dirty="0">
                          <a:effectLst/>
                        </a:rPr>
                        <a:t>(11)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구위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멘탈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멘탈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Strength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체력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체력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Maxlevel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최대레벨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카드 종류에 따른 최대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레벨값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1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76304" y="4495799"/>
            <a:ext cx="1103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rgbClr val="F51979">
                    <a:alpha val="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118" y="911582"/>
            <a:ext cx="204986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DB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명세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46964"/>
              </p:ext>
            </p:extLst>
          </p:nvPr>
        </p:nvGraphicFramePr>
        <p:xfrm>
          <a:off x="266701" y="1790700"/>
          <a:ext cx="5562599" cy="375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94"/>
                <a:gridCol w="655494"/>
                <a:gridCol w="810264"/>
                <a:gridCol w="1019658"/>
                <a:gridCol w="2421689"/>
              </a:tblGrid>
              <a:tr h="20796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테이블명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tb_ace_hitter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타자에이스선수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DB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소속 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Overroll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오버롤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선수의 평균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카드타임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Handtype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선수 단타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능력치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Longdirve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장타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장타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Balljubgment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선구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Baserunning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주루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Fielding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수비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Playerbattingorder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선호타순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선호타순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Maxlevel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최대레벨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카드 종류에 따른 최대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레벨값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90397"/>
              </p:ext>
            </p:extLst>
          </p:nvPr>
        </p:nvGraphicFramePr>
        <p:xfrm>
          <a:off x="6010275" y="1762125"/>
          <a:ext cx="5857874" cy="3800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289"/>
                <a:gridCol w="690289"/>
                <a:gridCol w="853274"/>
                <a:gridCol w="1073784"/>
                <a:gridCol w="2550238"/>
              </a:tblGrid>
              <a:tr h="2429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테이블명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9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tb_ace_pitcher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타자에이스선수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DB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9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소속 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Overroll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오버롤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선수의 평균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카드타임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Handtype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핸드타입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포지션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997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Breakingball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변화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변화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제구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Ballpower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구위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멘탈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멘탈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Strength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체력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선수 체력 능력치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42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Maxlevel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최대레벨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int</a:t>
                      </a:r>
                      <a:r>
                        <a:rPr lang="en-US" sz="1100" u="none" strike="noStrike" dirty="0">
                          <a:effectLst/>
                        </a:rPr>
                        <a:t>(11)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카드 종류에 따른 최대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레벨값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5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3118" y="911582"/>
            <a:ext cx="204986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DB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명세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66627"/>
              </p:ext>
            </p:extLst>
          </p:nvPr>
        </p:nvGraphicFramePr>
        <p:xfrm>
          <a:off x="428625" y="1809746"/>
          <a:ext cx="5991225" cy="2743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03"/>
                <a:gridCol w="706003"/>
                <a:gridCol w="872699"/>
                <a:gridCol w="1098228"/>
                <a:gridCol w="2608292"/>
              </a:tblGrid>
              <a:tr h="34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테이블명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tb_team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타자에이스선수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DB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2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코드번호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팀 고유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42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팀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42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min(year)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시즌연도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첫 시즌 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42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max(year)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시즌연도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int(11)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마지막 시즌 연도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42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src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33060"/>
              </p:ext>
            </p:extLst>
          </p:nvPr>
        </p:nvGraphicFramePr>
        <p:xfrm>
          <a:off x="6553201" y="1800860"/>
          <a:ext cx="5219700" cy="200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087"/>
                <a:gridCol w="615087"/>
                <a:gridCol w="760316"/>
                <a:gridCol w="956803"/>
                <a:gridCol w="2272407"/>
              </a:tblGrid>
              <a:tr h="3613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테이블명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24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tb_card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카드정보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DB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76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코드번호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int</a:t>
                      </a:r>
                      <a:r>
                        <a:rPr lang="en-US" sz="1100" u="none" strike="noStrike" dirty="0">
                          <a:effectLst/>
                        </a:rPr>
                        <a:t>(11)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PRIMARY 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카드 종류에 따른 고유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14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카드종류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카드 종류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6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3119" y="911582"/>
            <a:ext cx="218870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사이트 구성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17511" y="4529223"/>
            <a:ext cx="808615" cy="450874"/>
            <a:chOff x="2682479" y="3185841"/>
            <a:chExt cx="1037048" cy="583610"/>
          </a:xfrm>
        </p:grpSpPr>
        <p:sp>
          <p:nvSpPr>
            <p:cNvPr id="14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43"/>
            <p:cNvSpPr txBox="1"/>
            <p:nvPr/>
          </p:nvSpPr>
          <p:spPr>
            <a:xfrm>
              <a:off x="2811165" y="3371065"/>
              <a:ext cx="803350" cy="398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altLang="ko-KR" sz="1000" dirty="0">
                  <a:latin typeface="Arial"/>
                  <a:cs typeface="Arial"/>
                </a:rPr>
                <a:t>Player-list</a:t>
              </a:r>
            </a:p>
            <a:p>
              <a:pPr marL="13202" algn="ctr"/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621285" y="2809107"/>
            <a:ext cx="1192425" cy="489125"/>
            <a:chOff x="2535428" y="3045172"/>
            <a:chExt cx="1192425" cy="489125"/>
          </a:xfrm>
        </p:grpSpPr>
        <p:sp>
          <p:nvSpPr>
            <p:cNvPr id="40" name="object 94"/>
            <p:cNvSpPr/>
            <p:nvPr/>
          </p:nvSpPr>
          <p:spPr>
            <a:xfrm>
              <a:off x="2541517" y="3199678"/>
              <a:ext cx="1186336" cy="334619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1" name="object 82"/>
            <p:cNvSpPr txBox="1"/>
            <p:nvPr/>
          </p:nvSpPr>
          <p:spPr>
            <a:xfrm>
              <a:off x="2535428" y="3045172"/>
              <a:ext cx="1192425" cy="144000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    </a:t>
              </a:r>
              <a:r>
                <a:rPr lang="en-US" altLang="ko-KR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page</a:t>
              </a:r>
              <a:endParaRPr lang="en-US" altLang="ko-KR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2" name="object 43"/>
            <p:cNvSpPr txBox="1"/>
            <p:nvPr/>
          </p:nvSpPr>
          <p:spPr>
            <a:xfrm>
              <a:off x="2669783" y="3265583"/>
              <a:ext cx="923713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pitcher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43403" y="2809107"/>
            <a:ext cx="1192425" cy="489125"/>
            <a:chOff x="2535428" y="3045172"/>
            <a:chExt cx="1192425" cy="489125"/>
          </a:xfrm>
        </p:grpSpPr>
        <p:sp>
          <p:nvSpPr>
            <p:cNvPr id="44" name="object 94"/>
            <p:cNvSpPr/>
            <p:nvPr/>
          </p:nvSpPr>
          <p:spPr>
            <a:xfrm>
              <a:off x="2541517" y="3199678"/>
              <a:ext cx="1186336" cy="334619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5" name="object 82"/>
            <p:cNvSpPr txBox="1"/>
            <p:nvPr/>
          </p:nvSpPr>
          <p:spPr>
            <a:xfrm>
              <a:off x="2535428" y="3045172"/>
              <a:ext cx="1192425" cy="144000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    </a:t>
              </a:r>
              <a:r>
                <a:rPr lang="en-US" altLang="ko-KR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page</a:t>
              </a:r>
              <a:endParaRPr lang="en-US" altLang="ko-KR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object 43"/>
            <p:cNvSpPr txBox="1"/>
            <p:nvPr/>
          </p:nvSpPr>
          <p:spPr>
            <a:xfrm>
              <a:off x="2669783" y="3265583"/>
              <a:ext cx="923713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main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441355" y="2806755"/>
            <a:ext cx="1192425" cy="489125"/>
            <a:chOff x="2535428" y="3045172"/>
            <a:chExt cx="1192425" cy="489125"/>
          </a:xfrm>
        </p:grpSpPr>
        <p:sp>
          <p:nvSpPr>
            <p:cNvPr id="48" name="object 94"/>
            <p:cNvSpPr/>
            <p:nvPr/>
          </p:nvSpPr>
          <p:spPr>
            <a:xfrm>
              <a:off x="2541517" y="3199678"/>
              <a:ext cx="1186336" cy="334619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9" name="object 82"/>
            <p:cNvSpPr txBox="1"/>
            <p:nvPr/>
          </p:nvSpPr>
          <p:spPr>
            <a:xfrm>
              <a:off x="2535428" y="3045172"/>
              <a:ext cx="1192425" cy="144000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    </a:t>
              </a:r>
              <a:r>
                <a:rPr lang="en-US" altLang="ko-KR" sz="1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page</a:t>
              </a:r>
              <a:endParaRPr lang="en-US" altLang="ko-KR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0" name="object 43"/>
            <p:cNvSpPr txBox="1"/>
            <p:nvPr/>
          </p:nvSpPr>
          <p:spPr>
            <a:xfrm>
              <a:off x="2669783" y="3265583"/>
              <a:ext cx="923713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100" dirty="0" smtClean="0">
                  <a:latin typeface="Arial"/>
                  <a:cs typeface="Arial"/>
                </a:rPr>
                <a:t>hitter</a:t>
              </a:r>
              <a:endParaRPr sz="1100" dirty="0">
                <a:latin typeface="Arial"/>
                <a:cs typeface="Arial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154025" y="4533502"/>
            <a:ext cx="804487" cy="339110"/>
            <a:chOff x="2687773" y="3185841"/>
            <a:chExt cx="1031754" cy="438943"/>
          </a:xfrm>
        </p:grpSpPr>
        <p:sp>
          <p:nvSpPr>
            <p:cNvPr id="56" name="object 94"/>
            <p:cNvSpPr/>
            <p:nvPr/>
          </p:nvSpPr>
          <p:spPr>
            <a:xfrm>
              <a:off x="2687773" y="3308050"/>
              <a:ext cx="1031752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57" name="object 82"/>
            <p:cNvSpPr txBox="1"/>
            <p:nvPr/>
          </p:nvSpPr>
          <p:spPr>
            <a:xfrm>
              <a:off x="2690288" y="3185841"/>
              <a:ext cx="1029239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8" name="object 43"/>
            <p:cNvSpPr txBox="1"/>
            <p:nvPr/>
          </p:nvSpPr>
          <p:spPr>
            <a:xfrm>
              <a:off x="2811165" y="3371065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altLang="ko-KR" sz="1000" dirty="0">
                  <a:latin typeface="Arial"/>
                  <a:cs typeface="Arial"/>
                </a:rPr>
                <a:t>search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8570" y="4523623"/>
            <a:ext cx="808615" cy="339110"/>
            <a:chOff x="2682479" y="3185841"/>
            <a:chExt cx="1037048" cy="438943"/>
          </a:xfrm>
        </p:grpSpPr>
        <p:sp>
          <p:nvSpPr>
            <p:cNvPr id="64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43"/>
            <p:cNvSpPr txBox="1"/>
            <p:nvPr/>
          </p:nvSpPr>
          <p:spPr>
            <a:xfrm>
              <a:off x="2811165" y="3371065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Line-up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996114" y="4521611"/>
            <a:ext cx="808615" cy="450874"/>
            <a:chOff x="2682479" y="3185841"/>
            <a:chExt cx="1037048" cy="583610"/>
          </a:xfrm>
        </p:grpSpPr>
        <p:sp>
          <p:nvSpPr>
            <p:cNvPr id="68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0" name="object 43"/>
            <p:cNvSpPr txBox="1"/>
            <p:nvPr/>
          </p:nvSpPr>
          <p:spPr>
            <a:xfrm>
              <a:off x="2811165" y="3371065"/>
              <a:ext cx="803350" cy="398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altLang="ko-KR" sz="1000" dirty="0">
                  <a:latin typeface="Arial"/>
                  <a:cs typeface="Arial"/>
                </a:rPr>
                <a:t>entry</a:t>
              </a:r>
            </a:p>
            <a:p>
              <a:pPr marL="13202" algn="ctr"/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6518" y="4529223"/>
            <a:ext cx="808615" cy="339110"/>
            <a:chOff x="2682479" y="3185841"/>
            <a:chExt cx="1037048" cy="438943"/>
          </a:xfrm>
        </p:grpSpPr>
        <p:sp>
          <p:nvSpPr>
            <p:cNvPr id="72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73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4" name="object 43"/>
            <p:cNvSpPr txBox="1"/>
            <p:nvPr/>
          </p:nvSpPr>
          <p:spPr>
            <a:xfrm>
              <a:off x="2811165" y="3371065"/>
              <a:ext cx="8033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menu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478814" y="4521611"/>
            <a:ext cx="808615" cy="339110"/>
            <a:chOff x="2682480" y="3185841"/>
            <a:chExt cx="1037048" cy="438943"/>
          </a:xfrm>
        </p:grpSpPr>
        <p:sp>
          <p:nvSpPr>
            <p:cNvPr id="76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77" name="object 82"/>
            <p:cNvSpPr txBox="1"/>
            <p:nvPr/>
          </p:nvSpPr>
          <p:spPr>
            <a:xfrm>
              <a:off x="2682480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8" name="object 43"/>
            <p:cNvSpPr txBox="1"/>
            <p:nvPr/>
          </p:nvSpPr>
          <p:spPr>
            <a:xfrm>
              <a:off x="2811165" y="3371065"/>
              <a:ext cx="8033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menu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483152" y="4524449"/>
            <a:ext cx="804486" cy="339110"/>
            <a:chOff x="2687774" y="3185841"/>
            <a:chExt cx="1031753" cy="438943"/>
          </a:xfrm>
        </p:grpSpPr>
        <p:sp>
          <p:nvSpPr>
            <p:cNvPr id="80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81" name="object 82"/>
            <p:cNvSpPr txBox="1"/>
            <p:nvPr/>
          </p:nvSpPr>
          <p:spPr>
            <a:xfrm>
              <a:off x="2687774" y="3185841"/>
              <a:ext cx="1031753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2" name="object 43"/>
            <p:cNvSpPr txBox="1"/>
            <p:nvPr/>
          </p:nvSpPr>
          <p:spPr>
            <a:xfrm>
              <a:off x="2811165" y="3371065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slide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482690" y="4504456"/>
            <a:ext cx="808615" cy="339112"/>
            <a:chOff x="2682479" y="3185841"/>
            <a:chExt cx="1037048" cy="438946"/>
          </a:xfrm>
        </p:grpSpPr>
        <p:sp>
          <p:nvSpPr>
            <p:cNvPr id="84" name="object 94"/>
            <p:cNvSpPr/>
            <p:nvPr/>
          </p:nvSpPr>
          <p:spPr>
            <a:xfrm>
              <a:off x="2687774" y="3308053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85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6" name="object 43"/>
            <p:cNvSpPr txBox="1"/>
            <p:nvPr/>
          </p:nvSpPr>
          <p:spPr>
            <a:xfrm>
              <a:off x="2811165" y="3371066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search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11239888" y="4504456"/>
            <a:ext cx="808615" cy="339110"/>
            <a:chOff x="2682479" y="3185841"/>
            <a:chExt cx="1037048" cy="438943"/>
          </a:xfrm>
        </p:grpSpPr>
        <p:sp>
          <p:nvSpPr>
            <p:cNvPr id="92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93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4" name="object 43"/>
            <p:cNvSpPr txBox="1"/>
            <p:nvPr/>
          </p:nvSpPr>
          <p:spPr>
            <a:xfrm>
              <a:off x="2811165" y="3371065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entry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375680" y="4496709"/>
            <a:ext cx="808615" cy="339110"/>
            <a:chOff x="2682479" y="3185841"/>
            <a:chExt cx="1037048" cy="438943"/>
          </a:xfrm>
        </p:grpSpPr>
        <p:sp>
          <p:nvSpPr>
            <p:cNvPr id="96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97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8" name="object 43"/>
            <p:cNvSpPr txBox="1"/>
            <p:nvPr/>
          </p:nvSpPr>
          <p:spPr>
            <a:xfrm>
              <a:off x="2811165" y="3371065"/>
              <a:ext cx="803350" cy="1991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Player-list</a:t>
              </a:r>
              <a:endParaRPr sz="1000" dirty="0">
                <a:latin typeface="Arial"/>
                <a:cs typeface="Arial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8566766" y="4496709"/>
            <a:ext cx="808615" cy="339110"/>
            <a:chOff x="2682479" y="3185841"/>
            <a:chExt cx="1037048" cy="438943"/>
          </a:xfrm>
        </p:grpSpPr>
        <p:sp>
          <p:nvSpPr>
            <p:cNvPr id="100" name="object 94"/>
            <p:cNvSpPr/>
            <p:nvPr/>
          </p:nvSpPr>
          <p:spPr>
            <a:xfrm>
              <a:off x="2687774" y="3308050"/>
              <a:ext cx="1031753" cy="316734"/>
            </a:xfrm>
            <a:custGeom>
              <a:avLst/>
              <a:gdLst/>
              <a:ahLst/>
              <a:cxnLst/>
              <a:rect l="l" t="t" r="r" b="b"/>
              <a:pathLst>
                <a:path w="998219" h="317500">
                  <a:moveTo>
                    <a:pt x="0" y="317423"/>
                  </a:moveTo>
                  <a:lnTo>
                    <a:pt x="997864" y="317423"/>
                  </a:lnTo>
                  <a:lnTo>
                    <a:pt x="997864" y="0"/>
                  </a:lnTo>
                  <a:lnTo>
                    <a:pt x="0" y="0"/>
                  </a:lnTo>
                  <a:lnTo>
                    <a:pt x="0" y="3174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13202" algn="ctr"/>
              <a:endParaRPr lang="en-US" altLang="ko-KR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1" name="object 82"/>
            <p:cNvSpPr txBox="1"/>
            <p:nvPr/>
          </p:nvSpPr>
          <p:spPr>
            <a:xfrm>
              <a:off x="2682479" y="3185841"/>
              <a:ext cx="1037048" cy="149394"/>
            </a:xfrm>
            <a:prstGeom prst="rect">
              <a:avLst/>
            </a:prstGeom>
            <a:solidFill>
              <a:srgbClr val="5D739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91756">
                <a:lnSpc>
                  <a:spcPts val="889"/>
                </a:lnSpc>
              </a:pPr>
              <a:r>
                <a:rPr lang="ko-KR" altLang="en-US" sz="600" b="1" dirty="0">
                  <a:solidFill>
                    <a:srgbClr val="FFFFFF"/>
                  </a:solidFill>
                  <a:latin typeface="Arial"/>
                  <a:cs typeface="Arial"/>
                </a:rPr>
                <a:t>화면 구성</a:t>
              </a:r>
              <a:endParaRPr lang="en-US" altLang="ko-KR" sz="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2" name="object 43"/>
            <p:cNvSpPr txBox="1"/>
            <p:nvPr/>
          </p:nvSpPr>
          <p:spPr>
            <a:xfrm>
              <a:off x="2811165" y="3371065"/>
              <a:ext cx="8033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202" algn="ctr"/>
              <a:r>
                <a:rPr lang="en-US" sz="1000" dirty="0" smtClean="0">
                  <a:latin typeface="Arial"/>
                  <a:cs typeface="Arial"/>
                </a:rPr>
                <a:t>menu</a:t>
              </a:r>
              <a:endParaRPr sz="1000" dirty="0">
                <a:latin typeface="Arial"/>
                <a:cs typeface="Arial"/>
              </a:endParaRPr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2037566" y="3295880"/>
            <a:ext cx="3046" cy="6368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336568" y="3298232"/>
            <a:ext cx="3046" cy="6368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0231916" y="3309195"/>
            <a:ext cx="3046" cy="6368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603250" y="3932729"/>
            <a:ext cx="3797171" cy="235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5877758" y="3943692"/>
            <a:ext cx="9237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8901239" y="3932729"/>
            <a:ext cx="2817904" cy="13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endCxn id="57" idx="0"/>
          </p:cNvCxnSpPr>
          <p:nvPr/>
        </p:nvCxnSpPr>
        <p:spPr>
          <a:xfrm>
            <a:off x="1556267" y="3932729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603250" y="3946044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2531048" y="3932728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492107" y="3936028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4399439" y="3936028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5876776" y="3939492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6801471" y="3939491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900257" y="3953644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886015" y="3932727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10813710" y="3920838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11726165" y="3943692"/>
            <a:ext cx="982" cy="6007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014711" y="2490682"/>
            <a:ext cx="0" cy="318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6318829" y="2483869"/>
            <a:ext cx="0" cy="318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0209424" y="2488330"/>
            <a:ext cx="0" cy="3184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2015615" y="2483869"/>
            <a:ext cx="8193809" cy="68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6318829" y="1842853"/>
            <a:ext cx="0" cy="6478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bject 36"/>
          <p:cNvSpPr/>
          <p:nvPr/>
        </p:nvSpPr>
        <p:spPr>
          <a:xfrm>
            <a:off x="5571449" y="1434802"/>
            <a:ext cx="1493812" cy="408051"/>
          </a:xfrm>
          <a:custGeom>
            <a:avLst/>
            <a:gdLst/>
            <a:ahLst/>
            <a:cxnLst/>
            <a:rect l="l" t="t" r="r" b="b"/>
            <a:pathLst>
              <a:path w="1445260" h="388619">
                <a:moveTo>
                  <a:pt x="0" y="388048"/>
                </a:moveTo>
                <a:lnTo>
                  <a:pt x="1444878" y="388048"/>
                </a:lnTo>
                <a:lnTo>
                  <a:pt x="1444878" y="0"/>
                </a:lnTo>
                <a:lnTo>
                  <a:pt x="0" y="0"/>
                </a:lnTo>
                <a:lnTo>
                  <a:pt x="0" y="388048"/>
                </a:lnTo>
                <a:close/>
              </a:path>
            </a:pathLst>
          </a:custGeom>
          <a:solidFill>
            <a:srgbClr val="445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5777181" y="14839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시뮬레이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2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63500"/>
            <a:ext cx="12192000" cy="69342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500"/>
            <a:ext cx="12192000" cy="6921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01490" y="2647243"/>
            <a:ext cx="6789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03. </a:t>
            </a:r>
            <a:r>
              <a:rPr lang="ko-KR" altLang="en-US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개발 기술 개요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Paging </a:t>
            </a:r>
            <a:r>
              <a:rPr lang="ko-KR" altLang="en-US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처리</a:t>
            </a:r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8" y="3648018"/>
            <a:ext cx="5435099" cy="139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 descr="C:\Users\acorn\Desktop\코드캡쳐\메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7" y="1336269"/>
            <a:ext cx="5449887" cy="36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7" y="1336269"/>
            <a:ext cx="5417235" cy="477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723689"/>
            <a:ext cx="3343276" cy="1828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2" y="3648018"/>
            <a:ext cx="4005262" cy="197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6" y="3723688"/>
            <a:ext cx="3343275" cy="182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8" y="1950949"/>
            <a:ext cx="5435099" cy="126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47602" y="2432957"/>
            <a:ext cx="4308169" cy="44087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0" y="864056"/>
            <a:ext cx="1472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en-US" altLang="ko-KR" sz="3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polyfill</a:t>
            </a:r>
            <a:endParaRPr lang="en-US" altLang="ko-KR" sz="32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9053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2158856"/>
            <a:ext cx="58007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2977573"/>
            <a:ext cx="61150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9375" y="3583716"/>
            <a:ext cx="920393" cy="290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18107" y="2072554"/>
            <a:ext cx="1129943" cy="3726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1035" name="Picture 11" descr="C:\Users\acorn\Desktop\c3216cd0651f7d327dfbfc0eb01c4102_students-guide-to-using-internet-explorer-desktop-clipart_256-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87" y="992836"/>
            <a:ext cx="1120562" cy="11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corn\Desktop\unnam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33" y="1144084"/>
            <a:ext cx="969314" cy="9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corn\Desktop\Firefox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5" y="1173192"/>
            <a:ext cx="981865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&quot;없음&quot; 기호 28"/>
          <p:cNvSpPr/>
          <p:nvPr/>
        </p:nvSpPr>
        <p:spPr>
          <a:xfrm>
            <a:off x="10312187" y="1033428"/>
            <a:ext cx="1152525" cy="1190625"/>
          </a:xfrm>
          <a:prstGeom prst="noSmoking">
            <a:avLst/>
          </a:prstGeom>
          <a:solidFill>
            <a:srgbClr val="C00000"/>
          </a:solidFill>
          <a:ln w="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1038" name="Picture 14" descr="C:\Users\acorn\Desktop\polyfill_i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57" y="3949123"/>
            <a:ext cx="40386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아래쪽 화살표 29"/>
          <p:cNvSpPr/>
          <p:nvPr/>
        </p:nvSpPr>
        <p:spPr>
          <a:xfrm>
            <a:off x="9027314" y="2749998"/>
            <a:ext cx="459586" cy="76575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en-US" altLang="ko-KR" sz="3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draggable</a:t>
            </a:r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3" y="2387601"/>
            <a:ext cx="5561522" cy="277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18248" y="2309098"/>
            <a:ext cx="920393" cy="290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937" y="2227159"/>
            <a:ext cx="4928693" cy="294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195574" y="3438525"/>
            <a:ext cx="1134017" cy="1390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387445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2014" y="1062886"/>
            <a:ext cx="189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INDEX</a:t>
            </a:r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5162" y="2567606"/>
            <a:ext cx="1384903" cy="400110"/>
            <a:chOff x="525020" y="2024956"/>
            <a:chExt cx="1384903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525020" y="2024956"/>
              <a:ext cx="434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5816" y="20249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인트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로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185162" y="3451153"/>
            <a:ext cx="2174905" cy="400110"/>
            <a:chOff x="576759" y="3051268"/>
            <a:chExt cx="2174905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576759" y="3051268"/>
              <a:ext cx="434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3081" y="3051268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개발 기획 개요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32014" y="4743063"/>
            <a:ext cx="2174905" cy="400110"/>
            <a:chOff x="576759" y="3772504"/>
            <a:chExt cx="2174905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576759" y="3772504"/>
              <a:ext cx="434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081" y="3772504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개발 기술 개요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19896" y="3053178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개요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80351" y="3979044"/>
            <a:ext cx="1225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개발기획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사이트 구성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0351" y="5259397"/>
            <a:ext cx="14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SOURCE CODE</a:t>
            </a: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기능 구성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7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droppable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4" y="2722996"/>
            <a:ext cx="52197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936943" y="2722996"/>
            <a:ext cx="920393" cy="290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3" y="1869604"/>
            <a:ext cx="5135221" cy="344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784436" y="4256521"/>
            <a:ext cx="920393" cy="1163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sortable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7" y="2670608"/>
            <a:ext cx="5493606" cy="248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828579" y="2577526"/>
            <a:ext cx="920393" cy="290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349" y="1065391"/>
            <a:ext cx="3242992" cy="472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193885" y="2670609"/>
            <a:ext cx="2826539" cy="526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2907217">
            <a:off x="10502955" y="3057092"/>
            <a:ext cx="288386" cy="101688"/>
          </a:xfrm>
          <a:prstGeom prst="rightArrow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반응형웹</a:t>
            </a:r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39" y="3586067"/>
            <a:ext cx="5850076" cy="22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1910816"/>
            <a:ext cx="58483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57162" y="1510706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&gt; </a:t>
            </a:r>
            <a:r>
              <a:rPr lang="en-US" altLang="ko-KR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162" y="3221724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javascript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85" y="703867"/>
            <a:ext cx="5280813" cy="272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65" y="3621833"/>
            <a:ext cx="1744678" cy="27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102" y="3621834"/>
            <a:ext cx="1819359" cy="272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131" y="3621833"/>
            <a:ext cx="1680082" cy="27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9050597" y="3163968"/>
            <a:ext cx="433268" cy="553579"/>
          </a:xfrm>
          <a:prstGeom prst="downArrow">
            <a:avLst/>
          </a:prstGeom>
          <a:solidFill>
            <a:schemeClr val="bg1"/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083179"/>
            <a:ext cx="583759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3784307"/>
            <a:ext cx="5843588" cy="240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2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3120" y="911582"/>
            <a:ext cx="116317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JDBC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36928" y="2048790"/>
            <a:ext cx="3748202" cy="3113869"/>
            <a:chOff x="4236928" y="2095414"/>
            <a:chExt cx="3748202" cy="311386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236928" y="2095414"/>
              <a:ext cx="1058865" cy="4699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36928" y="2453383"/>
              <a:ext cx="3748202" cy="27559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81935" y="2429335"/>
            <a:ext cx="2391949" cy="27559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745951" y="2414916"/>
            <a:ext cx="2391949" cy="27559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127067" y="3202793"/>
            <a:ext cx="1501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C00000"/>
                </a:solidFill>
              </a:rPr>
              <a:t>WAS</a:t>
            </a:r>
            <a:endParaRPr lang="ko-KR" altLang="en-US" sz="44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55627" y="3442069"/>
            <a:ext cx="1501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C00000"/>
                </a:solidFill>
              </a:rPr>
              <a:t>DB</a:t>
            </a:r>
            <a:endParaRPr lang="ko-KR" altLang="en-US" sz="44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75028" y="2045584"/>
            <a:ext cx="131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BACKEND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93320" y="3106534"/>
            <a:ext cx="1489955" cy="9004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56757" y="3303944"/>
            <a:ext cx="147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init.jsp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6224" y="3106533"/>
            <a:ext cx="1333500" cy="9004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682529" y="3202793"/>
            <a:ext cx="147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DAO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클래</a:t>
            </a:r>
            <a:r>
              <a:rPr lang="ko-KR" altLang="en-US" sz="2000" b="1" dirty="0">
                <a:solidFill>
                  <a:schemeClr val="bg1"/>
                </a:solidFill>
              </a:rPr>
              <a:t>스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837417" y="4455271"/>
            <a:ext cx="80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DTO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53100" y="4211510"/>
            <a:ext cx="949323" cy="6438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895129" y="4333390"/>
            <a:ext cx="80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DTO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2586253" y="3303944"/>
            <a:ext cx="1650675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569200" y="3349189"/>
            <a:ext cx="156210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753100" y="3349189"/>
            <a:ext cx="89161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0" idx="1"/>
          </p:cNvCxnSpPr>
          <p:nvPr/>
        </p:nvCxnSpPr>
        <p:spPr>
          <a:xfrm flipH="1">
            <a:off x="2532206" y="3784709"/>
            <a:ext cx="1704722" cy="3183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7569200" y="3781024"/>
            <a:ext cx="146283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5753101" y="3704054"/>
            <a:ext cx="89161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97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en-US" altLang="ko-KR" sz="3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ajax</a:t>
            </a:r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3" y="2143126"/>
            <a:ext cx="6016935" cy="291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1343025"/>
            <a:ext cx="37433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9575" y="2971800"/>
            <a:ext cx="1627993" cy="1524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1431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</a:t>
            </a:r>
            <a:r>
              <a:rPr lang="en-US" altLang="ko-KR" sz="3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init.jsp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-18849" y="0"/>
            <a:ext cx="631507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8" y="2655092"/>
            <a:ext cx="5892064" cy="230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81325" y="3257550"/>
            <a:ext cx="1190625" cy="171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기술개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829182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SOURCE CODE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2300" y="856734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DB(DTO) </a:t>
            </a:r>
            <a:endParaRPr lang="en-US" altLang="ko-KR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06742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76905" y="752056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 DB(DAO) </a:t>
            </a:r>
            <a:endParaRPr lang="en-US" altLang="ko-KR" sz="3200" b="1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5" y="2166938"/>
            <a:ext cx="5645296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71829"/>
              </p:ext>
            </p:extLst>
          </p:nvPr>
        </p:nvGraphicFramePr>
        <p:xfrm>
          <a:off x="202691" y="5648325"/>
          <a:ext cx="5750434" cy="209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4920"/>
                <a:gridCol w="3005514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getPlayerName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setTeamName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94996"/>
              </p:ext>
            </p:extLst>
          </p:nvPr>
        </p:nvGraphicFramePr>
        <p:xfrm>
          <a:off x="333118" y="4886325"/>
          <a:ext cx="5406476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858"/>
                <a:gridCol w="850314"/>
                <a:gridCol w="786858"/>
                <a:gridCol w="368047"/>
                <a:gridCol w="621872"/>
                <a:gridCol w="647254"/>
                <a:gridCol w="647254"/>
                <a:gridCol w="698019"/>
              </a:tblGrid>
              <a:tr h="253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playerType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playerName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teamName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min_year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max_year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cardType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8004"/>
              </p:ext>
            </p:extLst>
          </p:nvPr>
        </p:nvGraphicFramePr>
        <p:xfrm>
          <a:off x="333118" y="5200650"/>
          <a:ext cx="3809999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186"/>
                <a:gridCol w="456439"/>
                <a:gridCol w="545191"/>
                <a:gridCol w="773411"/>
                <a:gridCol w="798769"/>
                <a:gridCol w="523003"/>
              </a:tblGrid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rCardType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Overoll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minOveroll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maxOveroll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578" y="1904236"/>
            <a:ext cx="5429860" cy="271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579" y="4908461"/>
            <a:ext cx="5429859" cy="69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8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4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500"/>
            <a:ext cx="12192000" cy="6921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38385" y="2607664"/>
            <a:ext cx="2715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ko-KR" altLang="en-US" sz="7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5047905"/>
            <a:ext cx="6647689" cy="1110677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5459" y="4958253"/>
            <a:ext cx="6272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YOU!!</a:t>
            </a:r>
            <a:endParaRPr lang="ko-KR" altLang="en-US" sz="7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63500"/>
            <a:ext cx="12192000" cy="69342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500"/>
            <a:ext cx="12192000" cy="6921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49027" y="2647244"/>
            <a:ext cx="3930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01. </a:t>
            </a:r>
            <a:r>
              <a:rPr lang="ko-KR" altLang="en-US" sz="6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인트로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장은아\Desktop\Screenshot_2016-04-17-06-51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" y="2367098"/>
            <a:ext cx="5838501" cy="344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03250" y="278884"/>
            <a:ext cx="1203485" cy="369332"/>
            <a:chOff x="576759" y="2296526"/>
            <a:chExt cx="1203485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인트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641088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개요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010" y="1604086"/>
            <a:ext cx="10823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 </a:t>
            </a:r>
            <a:r>
              <a:rPr lang="ko-KR" altLang="en-US" sz="2500" dirty="0" err="1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컴투스</a:t>
            </a:r>
            <a:r>
              <a:rPr lang="ko-KR" altLang="en-US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프로야구 </a:t>
            </a:r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 </a:t>
            </a:r>
            <a:r>
              <a:rPr lang="ko-KR" altLang="en-US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매니저 </a:t>
            </a:r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야구 선수배치 시뮬레이터 </a:t>
            </a:r>
            <a:endParaRPr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027" name="Picture 3" descr="C:\Users\장은아\Desktop\Screenshot_2016-04-17-06-51-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940" y="2379479"/>
            <a:ext cx="6112619" cy="34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4685" y="2841585"/>
            <a:ext cx="983063" cy="4983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7996" y="3279809"/>
            <a:ext cx="1166833" cy="57911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11174" y="4880537"/>
            <a:ext cx="983063" cy="4983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07195" y="4880536"/>
            <a:ext cx="983063" cy="4983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62130" y="2233589"/>
            <a:ext cx="983063" cy="4983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24829" y="2203109"/>
            <a:ext cx="983063" cy="4983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203485" cy="369332"/>
            <a:chOff x="576759" y="2296526"/>
            <a:chExt cx="1203485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인트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641088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개요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010" y="1604086"/>
            <a:ext cx="10823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 </a:t>
            </a:r>
            <a:r>
              <a:rPr lang="ko-KR" altLang="en-US" sz="2500" dirty="0" err="1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컴투스</a:t>
            </a:r>
            <a:r>
              <a:rPr lang="ko-KR" altLang="en-US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프로야구 </a:t>
            </a:r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 </a:t>
            </a:r>
            <a:r>
              <a:rPr lang="ko-KR" altLang="en-US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매니저 </a:t>
            </a:r>
            <a:r>
              <a:rPr lang="en-US" altLang="ko-KR" sz="2500" dirty="0" smtClean="0">
                <a:solidFill>
                  <a:srgbClr val="C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야구 선수배치 시뮬레이터 </a:t>
            </a:r>
            <a:endParaRPr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72" y="2081140"/>
            <a:ext cx="10041890" cy="242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72" y="4702936"/>
            <a:ext cx="10041890" cy="1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73617" y="2081140"/>
            <a:ext cx="2464067" cy="41180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9335" y="2081140"/>
            <a:ext cx="587141" cy="41180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49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1294478" y="2418265"/>
            <a:ext cx="1486512" cy="17572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03250" y="278884"/>
            <a:ext cx="1203485" cy="369332"/>
            <a:chOff x="576759" y="2296526"/>
            <a:chExt cx="1203485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3081" y="229652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인트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3118" y="911582"/>
            <a:ext cx="2641088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목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69728" y="1955613"/>
            <a:ext cx="2155330" cy="2463987"/>
            <a:chOff x="373690" y="1729854"/>
            <a:chExt cx="3095480" cy="2993614"/>
          </a:xfrm>
        </p:grpSpPr>
        <p:sp>
          <p:nvSpPr>
            <p:cNvPr id="51" name="이등변 삼각형 50"/>
            <p:cNvSpPr/>
            <p:nvPr/>
          </p:nvSpPr>
          <p:spPr>
            <a:xfrm rot="7717040">
              <a:off x="2509050" y="3655642"/>
              <a:ext cx="1031240" cy="889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52" name="차트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00967"/>
                </p:ext>
              </p:extLst>
            </p:nvPr>
          </p:nvGraphicFramePr>
          <p:xfrm>
            <a:off x="718050" y="2224368"/>
            <a:ext cx="2611421" cy="2499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3" name="차트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502122"/>
                </p:ext>
              </p:extLst>
            </p:nvPr>
          </p:nvGraphicFramePr>
          <p:xfrm>
            <a:off x="373690" y="1729854"/>
            <a:ext cx="2955780" cy="2828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858009" y="2942810"/>
              <a:ext cx="2235924" cy="860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선수 데이터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이</a:t>
              </a:r>
              <a:r>
                <a:rPr lang="ko-KR" altLang="en-US" sz="2000" b="1" dirty="0">
                  <a:solidFill>
                    <a:srgbClr val="C00000"/>
                  </a:solidFill>
                </a:rPr>
                <a:t>용</a:t>
              </a:r>
            </a:p>
          </p:txBody>
        </p:sp>
      </p:grpSp>
      <p:sp>
        <p:nvSpPr>
          <p:cNvPr id="66" name="타원 65"/>
          <p:cNvSpPr/>
          <p:nvPr/>
        </p:nvSpPr>
        <p:spPr>
          <a:xfrm>
            <a:off x="3984458" y="2485277"/>
            <a:ext cx="1575722" cy="14440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3694654" y="1929345"/>
            <a:ext cx="2155330" cy="2463987"/>
            <a:chOff x="373691" y="1729855"/>
            <a:chExt cx="3095479" cy="2993614"/>
          </a:xfrm>
        </p:grpSpPr>
        <p:sp>
          <p:nvSpPr>
            <p:cNvPr id="68" name="이등변 삼각형 67"/>
            <p:cNvSpPr/>
            <p:nvPr/>
          </p:nvSpPr>
          <p:spPr>
            <a:xfrm rot="7717040">
              <a:off x="2509050" y="3655642"/>
              <a:ext cx="1031240" cy="889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69" name="차트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6405729"/>
                </p:ext>
              </p:extLst>
            </p:nvPr>
          </p:nvGraphicFramePr>
          <p:xfrm>
            <a:off x="718050" y="2224369"/>
            <a:ext cx="2611421" cy="2499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0" name="차트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1693882"/>
                </p:ext>
              </p:extLst>
            </p:nvPr>
          </p:nvGraphicFramePr>
          <p:xfrm>
            <a:off x="373691" y="1729855"/>
            <a:ext cx="2955779" cy="2828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1" name="TextBox 70"/>
            <p:cNvSpPr txBox="1"/>
            <p:nvPr/>
          </p:nvSpPr>
          <p:spPr>
            <a:xfrm>
              <a:off x="922473" y="2942810"/>
              <a:ext cx="2106999" cy="860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사용자요구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선수배</a:t>
              </a:r>
              <a:r>
                <a:rPr lang="ko-KR" altLang="en-US" sz="2000" b="1" dirty="0">
                  <a:solidFill>
                    <a:srgbClr val="C00000"/>
                  </a:solidFill>
                </a:rPr>
                <a:t>치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6897926" y="2496986"/>
            <a:ext cx="1575722" cy="14440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6608122" y="1941054"/>
            <a:ext cx="2155330" cy="2463987"/>
            <a:chOff x="373690" y="1729855"/>
            <a:chExt cx="3095480" cy="2993614"/>
          </a:xfrm>
        </p:grpSpPr>
        <p:sp>
          <p:nvSpPr>
            <p:cNvPr id="86" name="이등변 삼각형 85"/>
            <p:cNvSpPr/>
            <p:nvPr/>
          </p:nvSpPr>
          <p:spPr>
            <a:xfrm rot="7717040">
              <a:off x="2509050" y="3655642"/>
              <a:ext cx="1031240" cy="889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87" name="차트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840431"/>
                </p:ext>
              </p:extLst>
            </p:nvPr>
          </p:nvGraphicFramePr>
          <p:xfrm>
            <a:off x="718050" y="2224369"/>
            <a:ext cx="2611421" cy="2499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8" name="차트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3688275"/>
                </p:ext>
              </p:extLst>
            </p:nvPr>
          </p:nvGraphicFramePr>
          <p:xfrm>
            <a:off x="373690" y="1729855"/>
            <a:ext cx="2955780" cy="2828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89" name="TextBox 88"/>
            <p:cNvSpPr txBox="1"/>
            <p:nvPr/>
          </p:nvSpPr>
          <p:spPr>
            <a:xfrm>
              <a:off x="1042190" y="2942810"/>
              <a:ext cx="1867568" cy="860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팀 </a:t>
              </a:r>
              <a:r>
                <a:rPr lang="ko-KR" altLang="en-US" sz="2000" b="1" dirty="0" err="1" smtClean="0">
                  <a:solidFill>
                    <a:srgbClr val="C00000"/>
                  </a:solidFill>
                </a:rPr>
                <a:t>능력치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</a:rPr>
                <a:t>계산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</p:txBody>
        </p:sp>
      </p:grpSp>
      <p:sp>
        <p:nvSpPr>
          <p:cNvPr id="132" name="타원 131"/>
          <p:cNvSpPr/>
          <p:nvPr/>
        </p:nvSpPr>
        <p:spPr>
          <a:xfrm>
            <a:off x="9839765" y="2403705"/>
            <a:ext cx="1486512" cy="17572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9467380" y="1952764"/>
            <a:ext cx="2155330" cy="2463987"/>
            <a:chOff x="373690" y="1729854"/>
            <a:chExt cx="3095480" cy="2993614"/>
          </a:xfrm>
        </p:grpSpPr>
        <p:sp>
          <p:nvSpPr>
            <p:cNvPr id="134" name="이등변 삼각형 133"/>
            <p:cNvSpPr/>
            <p:nvPr/>
          </p:nvSpPr>
          <p:spPr>
            <a:xfrm rot="7717040">
              <a:off x="2509050" y="3655642"/>
              <a:ext cx="1031240" cy="889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35" name="차트 1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2401216"/>
                </p:ext>
              </p:extLst>
            </p:nvPr>
          </p:nvGraphicFramePr>
          <p:xfrm>
            <a:off x="718050" y="2224368"/>
            <a:ext cx="2611421" cy="2499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36" name="차트 1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3911986"/>
                </p:ext>
              </p:extLst>
            </p:nvPr>
          </p:nvGraphicFramePr>
          <p:xfrm>
            <a:off x="373690" y="1729854"/>
            <a:ext cx="2955779" cy="2828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37" name="TextBox 136"/>
            <p:cNvSpPr txBox="1"/>
            <p:nvPr/>
          </p:nvSpPr>
          <p:spPr>
            <a:xfrm>
              <a:off x="1343850" y="2976476"/>
              <a:ext cx="1370286" cy="486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rgbClr val="C00000"/>
                  </a:solidFill>
                </a:rPr>
                <a:t>호스팅</a:t>
              </a:r>
              <a:endParaRPr lang="en-US" altLang="ko-KR" sz="2000" b="1" dirty="0" smtClean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12910"/>
              </p:ext>
            </p:extLst>
          </p:nvPr>
        </p:nvGraphicFramePr>
        <p:xfrm>
          <a:off x="2848353" y="1087174"/>
          <a:ext cx="8877467" cy="518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2347"/>
                <a:gridCol w="689512"/>
                <a:gridCol w="689512"/>
                <a:gridCol w="689512"/>
                <a:gridCol w="689512"/>
                <a:gridCol w="689512"/>
                <a:gridCol w="689512"/>
                <a:gridCol w="689512"/>
                <a:gridCol w="689512"/>
                <a:gridCol w="689512"/>
                <a:gridCol w="689512"/>
              </a:tblGrid>
              <a:tr h="119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4/03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4/06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4/09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4/12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4/15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4/18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4/21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4/24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4/27</a:t>
                      </a:r>
                      <a:endParaRPr lang="ko-KR" altLang="en-US" sz="11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4/28</a:t>
                      </a:r>
                      <a:endParaRPr lang="ko-KR" altLang="en-US" sz="1100" dirty="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프로그램기획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스토리보드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51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프로그램제작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51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a. </a:t>
                      </a:r>
                      <a:r>
                        <a:rPr lang="ko-KR" altLang="en-US" sz="800" dirty="0" smtClean="0"/>
                        <a:t>프로그램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UI </a:t>
                      </a:r>
                      <a:r>
                        <a:rPr lang="ko-KR" altLang="en-US" sz="800" baseline="0" dirty="0" smtClean="0"/>
                        <a:t>구현</a:t>
                      </a:r>
                      <a:endParaRPr lang="ko-KR" altLang="en-US" sz="8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b.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각 모듈 </a:t>
                      </a:r>
                      <a:r>
                        <a:rPr lang="en-US" altLang="ko-KR" sz="800" dirty="0" smtClean="0"/>
                        <a:t>1)</a:t>
                      </a:r>
                      <a:r>
                        <a:rPr lang="ko-KR" altLang="en-US" sz="800" dirty="0" smtClean="0"/>
                        <a:t> 메인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김성준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              2)</a:t>
                      </a:r>
                      <a:r>
                        <a:rPr lang="ko-KR" altLang="en-US" sz="800" dirty="0" smtClean="0"/>
                        <a:t> 메인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백상우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              3)</a:t>
                      </a:r>
                      <a:r>
                        <a:rPr lang="ko-KR" altLang="en-US" sz="800" dirty="0" smtClean="0"/>
                        <a:t> 조회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유형찬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            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 4)</a:t>
                      </a:r>
                      <a:r>
                        <a:rPr lang="ko-KR" altLang="en-US" sz="800" dirty="0" smtClean="0"/>
                        <a:t> 메뉴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장은아</a:t>
                      </a:r>
                      <a:r>
                        <a:rPr lang="en-US" altLang="ko-KR" sz="8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51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              5) 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c.</a:t>
                      </a:r>
                      <a:r>
                        <a:rPr lang="ko-KR" altLang="en-US" sz="800" baseline="0" dirty="0" smtClean="0"/>
                        <a:t> 데이터베이스 설계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d.  Back-end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문서화 및 보고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a.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baseline="0" dirty="0" err="1" smtClean="0"/>
                        <a:t>ppt</a:t>
                      </a:r>
                      <a:r>
                        <a:rPr lang="ko-KR" altLang="en-US" sz="800" baseline="0" dirty="0" smtClean="0"/>
                        <a:t>제작 및 보고서작성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b.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최종세미나 발표준비</a:t>
                      </a: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통합테스트</a:t>
                      </a: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</a:tr>
              <a:tr h="239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수정 및 보완</a:t>
                      </a:r>
                      <a:r>
                        <a:rPr lang="en-US" altLang="ko-KR" sz="800" baseline="0" dirty="0" smtClean="0"/>
                        <a:t>&amp; </a:t>
                      </a:r>
                      <a:r>
                        <a:rPr lang="ko-KR" altLang="en-US" sz="800" baseline="0" dirty="0" smtClean="0"/>
                        <a:t>최종구현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121920" marR="121920"/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603250" y="278884"/>
            <a:ext cx="1203485" cy="369332"/>
            <a:chOff x="576759" y="2296526"/>
            <a:chExt cx="1203485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인트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3118" y="911582"/>
            <a:ext cx="2641088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일정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4577" y="1403971"/>
            <a:ext cx="960107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6652" y="2095286"/>
            <a:ext cx="412845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36652" y="2428893"/>
            <a:ext cx="2976331" cy="2880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36652" y="2743358"/>
            <a:ext cx="2976331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36652" y="3047910"/>
            <a:ext cx="2976331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36652" y="3391430"/>
            <a:ext cx="2976331" cy="2880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80801" y="3709550"/>
            <a:ext cx="2783003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04830" y="4039502"/>
            <a:ext cx="2100175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04828" y="4354505"/>
            <a:ext cx="3732357" cy="2880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337185" y="4975606"/>
            <a:ext cx="1344149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009260" y="5303102"/>
            <a:ext cx="672075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337185" y="5623678"/>
            <a:ext cx="1344149" cy="2880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337185" y="5949388"/>
            <a:ext cx="1344149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63500"/>
            <a:ext cx="12192000" cy="69342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500"/>
            <a:ext cx="12192000" cy="6921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01490" y="2647243"/>
            <a:ext cx="6789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02. </a:t>
            </a:r>
            <a:r>
              <a:rPr lang="ko-KR" altLang="en-US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Microsoft Sans Serif" panose="020B0604020202020204" pitchFamily="34" charset="0"/>
              </a:rPr>
              <a:t>개발 기획 개요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기획개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</a:t>
              </a:r>
            </a:p>
          </p:txBody>
        </p:sp>
      </p:grpSp>
      <p:graphicFrame>
        <p:nvGraphicFramePr>
          <p:cNvPr id="26" name="차트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96304"/>
              </p:ext>
            </p:extLst>
          </p:nvPr>
        </p:nvGraphicFramePr>
        <p:xfrm>
          <a:off x="4790290" y="1831599"/>
          <a:ext cx="2611420" cy="2499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3118" y="911582"/>
            <a:ext cx="1822941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항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62158"/>
              </p:ext>
            </p:extLst>
          </p:nvPr>
        </p:nvGraphicFramePr>
        <p:xfrm>
          <a:off x="1015542" y="1488479"/>
          <a:ext cx="10380591" cy="4806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0630"/>
                <a:gridCol w="5570478"/>
                <a:gridCol w="975703"/>
                <a:gridCol w="92378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</a:t>
                      </a:r>
                      <a:endParaRPr lang="ko-KR" altLang="en-US" sz="1000" b="1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기능설명</a:t>
                      </a:r>
                      <a:endParaRPr lang="ko-KR" altLang="en-US" sz="1000" b="1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수용</a:t>
                      </a:r>
                      <a:endParaRPr lang="ko-KR" altLang="en-US" sz="1500" dirty="0"/>
                    </a:p>
                  </a:txBody>
                  <a:tcPr marL="88468" marR="88468" marT="43543" marB="435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검토</a:t>
                      </a:r>
                      <a:endParaRPr lang="ko-KR" altLang="en-US" sz="1500" dirty="0"/>
                    </a:p>
                  </a:txBody>
                  <a:tcPr marL="88468" marR="88468" marT="43543" marB="435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4152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선수조회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사용자의 요구에 따른 선수들을 조회 할 수 있다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dirty="0" smtClean="0"/>
                        <a:t>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포지션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선수타입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오버롤의</a:t>
                      </a:r>
                      <a:r>
                        <a:rPr lang="ko-KR" altLang="en-US" sz="1000" dirty="0" smtClean="0"/>
                        <a:t> 범위로 선수들을 간편 조회</a:t>
                      </a:r>
                      <a:r>
                        <a:rPr lang="ko-KR" altLang="en-US" sz="1000" baseline="0" dirty="0" smtClean="0"/>
                        <a:t> 할 수 있다</a:t>
                      </a:r>
                      <a:r>
                        <a:rPr lang="en-US" altLang="ko-KR" sz="1000" baseline="0" dirty="0" smtClean="0"/>
                        <a:t>.)</a:t>
                      </a:r>
                      <a:endParaRPr lang="ko-KR" altLang="en-US" sz="1000" dirty="0" smtClean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7313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선수</a:t>
                      </a:r>
                      <a:r>
                        <a:rPr lang="ko-KR" altLang="en-US" sz="1000" baseline="0" dirty="0" smtClean="0"/>
                        <a:t>카드 리스트 출력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사용자의 요구에 맞게 조회된 선수들을 카드로 출력한다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사용자는 원하는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선수카드를 드래그하여 이동시킬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rowSpan="5">
                  <a:txBody>
                    <a:bodyPr/>
                    <a:lstStyle/>
                    <a:p>
                      <a:r>
                        <a:rPr lang="ko-KR" altLang="en-US" sz="1000" dirty="0" smtClean="0"/>
                        <a:t>선수배치</a:t>
                      </a:r>
                      <a:r>
                        <a:rPr lang="en-US" altLang="ko-KR" sz="1000" dirty="0" smtClean="0"/>
                        <a:t>(entry)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000" baseline="0" dirty="0" smtClean="0"/>
                        <a:t>선수카드 리스트에서 원하는 선수를 선택하여 </a:t>
                      </a:r>
                      <a:r>
                        <a:rPr lang="en-US" altLang="ko-KR" sz="1000" baseline="0" dirty="0" smtClean="0"/>
                        <a:t>ground</a:t>
                      </a:r>
                      <a:r>
                        <a:rPr lang="ko-KR" altLang="en-US" sz="1000" baseline="0" dirty="0" smtClean="0"/>
                        <a:t>에 배치할 수 있다</a:t>
                      </a:r>
                      <a:r>
                        <a:rPr lang="en-US" altLang="ko-KR" sz="1000" baseline="0" dirty="0" smtClean="0"/>
                        <a:t>. 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000" baseline="0" dirty="0" smtClean="0"/>
                        <a:t>배치된 선수카드의 </a:t>
                      </a:r>
                      <a:r>
                        <a:rPr lang="en-US" altLang="ko-KR" sz="1000" baseline="0" dirty="0" smtClean="0"/>
                        <a:t>x</a:t>
                      </a:r>
                      <a:r>
                        <a:rPr lang="ko-KR" altLang="en-US" sz="1000" baseline="0" dirty="0" smtClean="0"/>
                        <a:t>버튼을 눌러 선수배치를 취소하고 선수카드 리스트로 되돌린다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배치된 선수카드를 드래그하여 선수카드 리스트로 되돌릴 수 있다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000" baseline="0" dirty="0" smtClean="0"/>
                        <a:t>배치된 선수카드를 드래그하여 다른 포지션으로 이동시킬 수 있다</a:t>
                      </a:r>
                      <a:r>
                        <a:rPr lang="en-US" altLang="ko-KR" sz="1000" baseline="0" dirty="0" smtClean="0"/>
                        <a:t>. 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2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이미 배치된 포지션에 새로운 선수카드를 배치하면 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popover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창으로 선수 교체를 선택 할 수 있다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 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594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라인업</a:t>
                      </a:r>
                    </a:p>
                    <a:p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Ground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에 배치된 선수들의 연도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이름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포지션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오버롤을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보여준다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5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선수정보를 드래그로 원하는 곳으로 위치시켜 순서를 변경할 수 있다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 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062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Menu</a:t>
                      </a:r>
                      <a:endParaRPr lang="ko-KR" altLang="en-US" sz="1000" dirty="0" smtClean="0"/>
                    </a:p>
                    <a:p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Hitter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버튼을 클릭 시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타자 선수배치 화면으로 이동한다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0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Pitcher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버튼을 클릭 시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투수 선수배치 화면으로 이동한다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0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Home 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버튼을 클릭 시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메인 화면으로 이동한다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rowSpan="3"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반응형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웹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1000px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이하 시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화면의 크기에 반응하여 크기가 조절된다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9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1000px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이하 시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선수리스트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라인업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엔트리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모듈이 </a:t>
                      </a:r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모바일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화면에 맞게 탭 모듈로 변화한다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모바일의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경우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라인업의 순서변경버튼을 부여하여 사용자의 요구에 맞게 순서변경을 지원한다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√</a:t>
                      </a: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호스팅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모바일과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pc</a:t>
                      </a:r>
                      <a:r>
                        <a:rPr lang="ko-KR" altLang="en-US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를 통해 사용자에게 서비스를 제공한다</a:t>
                      </a:r>
                      <a:r>
                        <a:rPr lang="en-US" altLang="ko-KR" sz="10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r>
                        <a:rPr lang="en-US" altLang="ko-KR" sz="10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endParaRPr lang="ko-KR" altLang="en-US" sz="1000" dirty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√</a:t>
                      </a:r>
                      <a:endParaRPr lang="ko-KR" altLang="en-US" sz="1000" dirty="0"/>
                    </a:p>
                  </a:txBody>
                  <a:tcPr marL="88468" marR="88468" marT="43543" marB="43543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4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0800">
          <a:solidFill>
            <a:srgbClr val="C00000"/>
          </a:solidFill>
        </a:ln>
      </a:spPr>
      <a:bodyPr rtlCol="0" anchor="ctr"/>
      <a:lstStyle>
        <a:defPPr algn="ctr">
          <a:defRPr>
            <a:solidFill>
              <a:srgbClr val="DF49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1095</Words>
  <Application>Microsoft Office PowerPoint</Application>
  <PresentationFormat>사용자 지정</PresentationFormat>
  <Paragraphs>545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acorn</cp:lastModifiedBy>
  <cp:revision>125</cp:revision>
  <dcterms:created xsi:type="dcterms:W3CDTF">2014-03-14T14:20:33Z</dcterms:created>
  <dcterms:modified xsi:type="dcterms:W3CDTF">2017-04-28T01:34:05Z</dcterms:modified>
</cp:coreProperties>
</file>